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7" r:id="rId4"/>
  </p:sldMasterIdLst>
  <p:notesMasterIdLst>
    <p:notesMasterId r:id="rId24"/>
  </p:notesMasterIdLst>
  <p:handoutMasterIdLst>
    <p:handoutMasterId r:id="rId25"/>
  </p:handoutMasterIdLst>
  <p:sldIdLst>
    <p:sldId id="1864" r:id="rId5"/>
    <p:sldId id="1845" r:id="rId6"/>
    <p:sldId id="1848" r:id="rId7"/>
    <p:sldId id="1881" r:id="rId8"/>
    <p:sldId id="1897" r:id="rId9"/>
    <p:sldId id="1866" r:id="rId10"/>
    <p:sldId id="1892" r:id="rId11"/>
    <p:sldId id="1893" r:id="rId12"/>
    <p:sldId id="1894" r:id="rId13"/>
    <p:sldId id="1883" r:id="rId14"/>
    <p:sldId id="1884" r:id="rId15"/>
    <p:sldId id="1895" r:id="rId16"/>
    <p:sldId id="1882" r:id="rId17"/>
    <p:sldId id="1896" r:id="rId18"/>
    <p:sldId id="1868" r:id="rId19"/>
    <p:sldId id="1865" r:id="rId20"/>
    <p:sldId id="1885" r:id="rId21"/>
    <p:sldId id="1886" r:id="rId22"/>
    <p:sldId id="1890" r:id="rId23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480" userDrawn="1">
          <p15:clr>
            <a:srgbClr val="A4A3A4"/>
          </p15:clr>
        </p15:guide>
        <p15:guide id="3" pos="7200" userDrawn="1">
          <p15:clr>
            <a:srgbClr val="A4A3A4"/>
          </p15:clr>
        </p15:guide>
        <p15:guide id="4" pos="4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4387"/>
    <a:srgbClr val="FF2625"/>
    <a:srgbClr val="007788"/>
    <a:srgbClr val="297C2A"/>
    <a:srgbClr val="F69000"/>
    <a:srgbClr val="01C2D1"/>
    <a:srgbClr val="D6D734"/>
    <a:srgbClr val="005C68"/>
    <a:srgbClr val="3B2E58"/>
    <a:srgbClr val="6B2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E7E419-D210-45A7-993B-91DE98876B26}" v="3" dt="2024-02-20T17:13:07.4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57" autoAdjust="0"/>
    <p:restoredTop sz="95638"/>
  </p:normalViewPr>
  <p:slideViewPr>
    <p:cSldViewPr snapToGrid="0">
      <p:cViewPr varScale="1">
        <p:scale>
          <a:sx n="70" d="100"/>
          <a:sy n="70" d="100"/>
        </p:scale>
        <p:origin x="60" y="1158"/>
      </p:cViewPr>
      <p:guideLst>
        <p:guide orient="horz" pos="2160"/>
        <p:guide pos="480"/>
        <p:guide pos="7200"/>
        <p:guide pos="43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4" d="100"/>
        <a:sy n="94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198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784697-8D07-39FC-123D-5381BF55A7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635F00-4817-B7C3-9B57-F4D0C93203E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B2B77C-B487-4E73-BF72-88827ADCFC6F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5D57DF-AB9B-8A70-0192-CF7E7A24E0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B0A952-665F-EB95-F149-57993E67B2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9B119D-F0EB-4804-8FD5-F04A7E246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852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9F622F8-1824-4338-8C3C-5529D3BDEF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618DDD53-BB38-4118-BC75-9CE27D49C5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6C03B6F7-B1AE-4118-ABA2-FFEC9B8F0E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646F5356-BDE8-43C1-9587-85323D02B1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89912C35-11A9-4DA7-8476-F1823F658CA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7180ED79-CEC3-4FB9-B511-8597B20A0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EB7EE2-04A2-4FB2-9625-C9C73AC4D32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A4671F7-4D2C-4B1E-AED7-24676BE8B4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47842D7-C728-4EBD-982B-B8BE79E4DBBE}" type="slidenum">
              <a:rPr lang="en-US" altLang="en-US"/>
              <a:pPr eaLnBrk="1" hangingPunct="1"/>
              <a:t>1</a:t>
            </a:fld>
            <a:endParaRPr lang="en-US" altLang="en-US" dirty="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8E83BD0-7AE4-4323-9047-FC368929C5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FDECF5EC-C5EC-4723-8F4F-A75A2001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814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2278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3417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68977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49015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en-US" dirty="0"/>
              <a:t>I’m Amy Ingles and I’m the WV Director for </a:t>
            </a:r>
            <a:r>
              <a:rPr lang="en-US" dirty="0" err="1"/>
              <a:t>ncgCare</a:t>
            </a:r>
            <a:r>
              <a:rPr lang="en-US" dirty="0"/>
              <a:t>, specifically the company’s WV partner, Starlight Behavioral Health</a:t>
            </a:r>
          </a:p>
          <a:p>
            <a:pPr fontAlgn="base"/>
            <a:r>
              <a:rPr lang="en-US" dirty="0"/>
              <a:t>So, who remembers this news article?  I actually pulled this article from NBC News, but this story pretty much went viral due to the salacious nature of the crime.  I remember turning to Jeremy Maynard, Starlight’s Director of Operations who was our agency Director of Crisis Services and telling him, “I bet we get a call”.  My prediction came true when this individual had ended his length of jurisdiction as a forensic patient at Sharpe Hospital and has been allocated an I/DD Waiver slot. He was admitted to Starlight’s residential program on 11/27/18 in a two person ISS, with both individuals receiving 24/7 1;1 staffing</a:t>
            </a:r>
          </a:p>
          <a:p>
            <a:pPr fontAlgn="base"/>
            <a:r>
              <a:rPr lang="en-US" dirty="0"/>
              <a:t>Current diagnosis</a:t>
            </a:r>
          </a:p>
          <a:p>
            <a:r>
              <a:rPr lang="en-US" dirty="0"/>
              <a:t>Relevant health history </a:t>
            </a:r>
          </a:p>
          <a:p>
            <a:r>
              <a:rPr lang="en-US" dirty="0"/>
              <a:t>Relevant social history – consider a range of social contexts- home, community, work/school, etc.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12073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admission, the primary diagnosis was identified as Mild Intellectual Disability with IQ of 56.  After a short period of time, his IDT began to suspect his IQ was much higher than 56.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2138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Describe the primary concern and goal for this case presentation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1235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EB7EE2-04A2-4FB2-9625-C9C73AC4D32F}" type="slidenum">
              <a:rPr lang="en-US" altLang="en-US" smtClean="0"/>
              <a:pPr/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60807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7964CB-E75A-4A03-88D3-6A48EF650A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2012" y="2766219"/>
            <a:ext cx="6220101" cy="1325563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Insert title here</a:t>
            </a:r>
          </a:p>
        </p:txBody>
      </p:sp>
      <p:pic>
        <p:nvPicPr>
          <p:cNvPr id="6" name="Picture Placeholder 9" descr="Bright, colorful geometric pattern ">
            <a:extLst>
              <a:ext uri="{FF2B5EF4-FFF2-40B4-BE49-F238E27FC236}">
                <a16:creationId xmlns:a16="http://schemas.microsoft.com/office/drawing/2014/main" id="{47BA4775-9232-44C1-8851-04B6753110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4" r="24"/>
          <a:stretch/>
        </p:blipFill>
        <p:spPr>
          <a:xfrm>
            <a:off x="-9236" y="0"/>
            <a:ext cx="47492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79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0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 Oran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 indent="-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5" name="Picture Placeholder 13" descr="Bright, colorful geometric pattern ">
            <a:extLst>
              <a:ext uri="{FF2B5EF4-FFF2-40B4-BE49-F238E27FC236}">
                <a16:creationId xmlns:a16="http://schemas.microsoft.com/office/drawing/2014/main" id="{0E92939E-CAD0-4B0D-A39F-10B9B25E144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" r="34"/>
          <a:stretch/>
        </p:blipFill>
        <p:spPr>
          <a:xfrm>
            <a:off x="0" y="0"/>
            <a:ext cx="4767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375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6" name="Picture Placeholder 15" descr="Bright, colorful geometric pattern ">
            <a:extLst>
              <a:ext uri="{FF2B5EF4-FFF2-40B4-BE49-F238E27FC236}">
                <a16:creationId xmlns:a16="http://schemas.microsoft.com/office/drawing/2014/main" id="{D7C393D9-3916-4D61-9B6A-E1B16C079A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" r="3"/>
          <a:stretch/>
        </p:blipFill>
        <p:spPr>
          <a:xfrm>
            <a:off x="7427913" y="0"/>
            <a:ext cx="47640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9" descr="Bright, colorful geometric pattern ">
            <a:extLst>
              <a:ext uri="{FF2B5EF4-FFF2-40B4-BE49-F238E27FC236}">
                <a16:creationId xmlns:a16="http://schemas.microsoft.com/office/drawing/2014/main" id="{69F80BBC-9ED9-4167-818A-EB3FAEE372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D9303A2-B30A-054C-B809-053B909E1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10F58DD1-3970-D84D-8040-EF33B0971D5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</p:spTree>
    <p:extLst>
      <p:ext uri="{BB962C8B-B14F-4D97-AF65-F5344CB8AC3E}">
        <p14:creationId xmlns:p14="http://schemas.microsoft.com/office/powerpoint/2010/main" val="324088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 userDrawn="1">
          <p15:clr>
            <a:srgbClr val="5ACBF0"/>
          </p15:clr>
        </p15:guide>
        <p15:guide id="4" orient="horz" pos="2488" userDrawn="1">
          <p15:clr>
            <a:srgbClr val="5ACBF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780F473D-F2DF-4163-AB6E-F7327F60EC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432562"/>
            <a:ext cx="10667999" cy="11582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7DC18506-6205-438F-AA5C-D337F9975FC3}"/>
              </a:ext>
            </a:extLst>
          </p:cNvPr>
          <p:cNvSpPr>
            <a:spLocks noGrp="1"/>
          </p:cNvSpPr>
          <p:nvPr>
            <p:ph type="tbl" sz="quarter" idx="12" hasCustomPrompt="1"/>
          </p:nvPr>
        </p:nvSpPr>
        <p:spPr>
          <a:xfrm>
            <a:off x="757381" y="2591662"/>
            <a:ext cx="10667999" cy="28337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r>
              <a:rPr lang="en-US" dirty="0"/>
              <a:t>Insert content here</a:t>
            </a:r>
          </a:p>
        </p:txBody>
      </p:sp>
      <p:pic>
        <p:nvPicPr>
          <p:cNvPr id="7" name="Picture Placeholder 20" descr="Bright, colorful geometric pattern ">
            <a:extLst>
              <a:ext uri="{FF2B5EF4-FFF2-40B4-BE49-F238E27FC236}">
                <a16:creationId xmlns:a16="http://schemas.microsoft.com/office/drawing/2014/main" id="{EB4660F5-5357-48E0-B5C6-3DECB6CB85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93" b="193"/>
          <a:stretch/>
        </p:blipFill>
        <p:spPr>
          <a:xfrm>
            <a:off x="0" y="5990252"/>
            <a:ext cx="12192000" cy="86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91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atter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668F4E-0433-49FD-9D92-3B60E9B0AE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 spc="-5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 indent="-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6" name="Picture Placeholder 13" descr="Bright, colorful geometric pattern ">
            <a:extLst>
              <a:ext uri="{FF2B5EF4-FFF2-40B4-BE49-F238E27FC236}">
                <a16:creationId xmlns:a16="http://schemas.microsoft.com/office/drawing/2014/main" id="{2DB741D5-0593-4748-A4D3-EF1E436A11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4" r="34"/>
          <a:stretch/>
        </p:blipFill>
        <p:spPr>
          <a:xfrm>
            <a:off x="0" y="0"/>
            <a:ext cx="47679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876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08" userDrawn="1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3624-9AD4-4B61-B3D1-7B21213507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DF03C311-DDF4-44A3-9D51-D5FDC4A8E7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432562"/>
            <a:ext cx="10667999" cy="9274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0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8" name="SmartArt Placeholder 7">
            <a:extLst>
              <a:ext uri="{FF2B5EF4-FFF2-40B4-BE49-F238E27FC236}">
                <a16:creationId xmlns:a16="http://schemas.microsoft.com/office/drawing/2014/main" id="{9FD563C5-3DFB-47DD-8A9E-30D8084590F6}"/>
              </a:ext>
            </a:extLst>
          </p:cNvPr>
          <p:cNvSpPr>
            <a:spLocks noGrp="1"/>
          </p:cNvSpPr>
          <p:nvPr>
            <p:ph type="dgm" sz="quarter" idx="14" hasCustomPrompt="1"/>
          </p:nvPr>
        </p:nvSpPr>
        <p:spPr>
          <a:xfrm>
            <a:off x="762001" y="2369129"/>
            <a:ext cx="10667998" cy="33436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</a:lstStyle>
          <a:p>
            <a:r>
              <a:rPr lang="en-US" dirty="0"/>
              <a:t>Insert Content here</a:t>
            </a:r>
          </a:p>
        </p:txBody>
      </p:sp>
      <p:pic>
        <p:nvPicPr>
          <p:cNvPr id="9" name="Picture Placeholder 11" descr="Bright, colorful geometric pattern ">
            <a:extLst>
              <a:ext uri="{FF2B5EF4-FFF2-40B4-BE49-F238E27FC236}">
                <a16:creationId xmlns:a16="http://schemas.microsoft.com/office/drawing/2014/main" id="{1DB66C56-FBAE-47D3-9818-61368D74DA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390" b="390"/>
          <a:stretch>
            <a:fillRect/>
          </a:stretch>
        </p:blipFill>
        <p:spPr>
          <a:xfrm>
            <a:off x="0" y="5999582"/>
            <a:ext cx="12192000" cy="85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62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hot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>
            <a:extLst>
              <a:ext uri="{FF2B5EF4-FFF2-40B4-BE49-F238E27FC236}">
                <a16:creationId xmlns:a16="http://schemas.microsoft.com/office/drawing/2014/main" id="{3F45076F-4240-4B40-8CE4-637DD751A6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3"/>
            <a:ext cx="5334000" cy="1189038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498B63D-F60C-4A9D-8D3E-0C7CD748FE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5334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/>
            </a:lvl1pPr>
            <a:lvl2pPr marL="228600">
              <a:lnSpc>
                <a:spcPct val="100000"/>
              </a:lnSpc>
              <a:spcBef>
                <a:spcPts val="1000"/>
              </a:spcBef>
              <a:defRPr sz="1800"/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sp>
        <p:nvSpPr>
          <p:cNvPr id="9" name="Picture Placeholder 13">
            <a:extLst>
              <a:ext uri="{FF2B5EF4-FFF2-40B4-BE49-F238E27FC236}">
                <a16:creationId xmlns:a16="http://schemas.microsoft.com/office/drawing/2014/main" id="{827A95C0-AE8D-46E1-9EF9-64504CBEF9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858000" y="715963"/>
            <a:ext cx="4572000" cy="2362200"/>
          </a:xfrm>
          <a:prstGeom prst="rect">
            <a:avLst/>
          </a:prstGeom>
          <a:solidFill>
            <a:schemeClr val="tx2"/>
          </a:solidFill>
        </p:spPr>
        <p:txBody>
          <a:bodyPr>
            <a:normAutofit/>
          </a:bodyPr>
          <a:lstStyle>
            <a:lvl1pPr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Picture Placeholder 13">
            <a:extLst>
              <a:ext uri="{FF2B5EF4-FFF2-40B4-BE49-F238E27FC236}">
                <a16:creationId xmlns:a16="http://schemas.microsoft.com/office/drawing/2014/main" id="{89E410BA-B0FE-4F0E-8BE5-D33CC016635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58000" y="3305541"/>
            <a:ext cx="4572000" cy="2362200"/>
          </a:xfrm>
          <a:prstGeom prst="rect">
            <a:avLst/>
          </a:prstGeom>
          <a:solidFill>
            <a:schemeClr val="tx2"/>
          </a:solidFill>
        </p:spPr>
        <p:txBody>
          <a:bodyPr>
            <a:normAutofit/>
          </a:bodyPr>
          <a:lstStyle>
            <a:lvl1pPr algn="ctr"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2" name="Picture Placeholder 19" descr="Bright, colorful geometric pattern ">
            <a:extLst>
              <a:ext uri="{FF2B5EF4-FFF2-40B4-BE49-F238E27FC236}">
                <a16:creationId xmlns:a16="http://schemas.microsoft.com/office/drawing/2014/main" id="{C93F15CF-2105-4C28-85E9-BBA03833263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436" b="436"/>
          <a:stretch/>
        </p:blipFill>
        <p:spPr>
          <a:xfrm>
            <a:off x="0" y="5980922"/>
            <a:ext cx="12192000" cy="87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680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7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attern Content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87E8F-5716-4A71-B64F-EC5A742B45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spcBef>
                <a:spcPts val="1000"/>
              </a:spcBef>
              <a:defRPr sz="4000" b="1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E8DBED36-2461-46D0-AF71-79E0064B375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1905000"/>
            <a:ext cx="6477000" cy="3276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bg1"/>
                </a:solidFill>
              </a:defRPr>
            </a:lvl1pPr>
            <a:lvl2pPr marL="228600">
              <a:lnSpc>
                <a:spcPct val="100000"/>
              </a:lnSpc>
              <a:spcBef>
                <a:spcPts val="1000"/>
              </a:spcBef>
              <a:defRPr sz="18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Insert subtitle here</a:t>
            </a:r>
          </a:p>
          <a:p>
            <a:pPr lvl="1"/>
            <a:r>
              <a:rPr lang="en-US" dirty="0"/>
              <a:t>Insert content here</a:t>
            </a:r>
          </a:p>
        </p:txBody>
      </p:sp>
      <p:pic>
        <p:nvPicPr>
          <p:cNvPr id="5" name="Picture Placeholder 15" descr="Bright, colorful geometric pattern ">
            <a:extLst>
              <a:ext uri="{FF2B5EF4-FFF2-40B4-BE49-F238E27FC236}">
                <a16:creationId xmlns:a16="http://schemas.microsoft.com/office/drawing/2014/main" id="{9E2B3BF6-B5D6-4D6F-84C6-0EE24AC7C1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" r="3"/>
          <a:stretch/>
        </p:blipFill>
        <p:spPr>
          <a:xfrm>
            <a:off x="7427166" y="0"/>
            <a:ext cx="47648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42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 userDrawn="1">
          <p15:clr>
            <a:srgbClr val="5ACBF0"/>
          </p15:clr>
        </p15:guide>
        <p15:guide id="4" orient="horz" pos="2487" userDrawn="1">
          <p15:clr>
            <a:srgbClr val="5ACBF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7724906-4405-47F4-B533-7291B003B0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bg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Insert title here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EEF53A4-35A6-4E43-B220-67DA381C59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lang="en-US" sz="18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Insert content here</a:t>
            </a:r>
          </a:p>
        </p:txBody>
      </p:sp>
      <p:pic>
        <p:nvPicPr>
          <p:cNvPr id="6" name="Picture Placeholder 17" descr="Bright, colorful geometric pattern ">
            <a:extLst>
              <a:ext uri="{FF2B5EF4-FFF2-40B4-BE49-F238E27FC236}">
                <a16:creationId xmlns:a16="http://schemas.microsoft.com/office/drawing/2014/main" id="{9F278CC9-9968-40F5-B18F-B1D45BE36A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90" b="390"/>
          <a:stretch/>
        </p:blipFill>
        <p:spPr>
          <a:xfrm>
            <a:off x="0" y="5999582"/>
            <a:ext cx="12192000" cy="858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23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96904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9" r:id="rId2"/>
    <p:sldLayoutId id="2147483700" r:id="rId3"/>
    <p:sldLayoutId id="2147483691" r:id="rId4"/>
    <p:sldLayoutId id="2147483701" r:id="rId5"/>
    <p:sldLayoutId id="2147483706" r:id="rId6"/>
    <p:sldLayoutId id="2147483702" r:id="rId7"/>
    <p:sldLayoutId id="2147483704" r:id="rId8"/>
    <p:sldLayoutId id="2147483690" r:id="rId9"/>
    <p:sldLayoutId id="214748370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ychildren.org/English/health-issues/conditions/developmental-disabilities/Pages/Outlook-for-Children-with-Intellectual-Disabilities.asp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D2DB031-9003-4F74-A88F-FE2A2ABABC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12032" y="1507045"/>
            <a:ext cx="6455127" cy="1325563"/>
          </a:xfrm>
        </p:spPr>
        <p:txBody>
          <a:bodyPr anchor="ctr">
            <a:noAutofit/>
          </a:bodyPr>
          <a:lstStyle/>
          <a:p>
            <a:r>
              <a:rPr lang="en-US" alt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ECHO Series</a:t>
            </a:r>
            <a:br>
              <a:rPr lang="en-US" alt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2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972435-7ABD-2417-56E3-8882D61A7FB5}"/>
              </a:ext>
            </a:extLst>
          </p:cNvPr>
          <p:cNvSpPr txBox="1"/>
          <p:nvPr/>
        </p:nvSpPr>
        <p:spPr>
          <a:xfrm>
            <a:off x="5412032" y="3013456"/>
            <a:ext cx="602604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chemeClr val="bg1"/>
                </a:solidFill>
                <a:cs typeface="Arial" panose="020B0604020202020204" pitchFamily="34" charset="0"/>
              </a:rPr>
              <a:t>Measurement and Functioning</a:t>
            </a:r>
          </a:p>
        </p:txBody>
      </p:sp>
    </p:spTree>
    <p:extLst>
      <p:ext uri="{BB962C8B-B14F-4D97-AF65-F5344CB8AC3E}">
        <p14:creationId xmlns:p14="http://schemas.microsoft.com/office/powerpoint/2010/main" val="154326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F0A6D-51F4-754E-BB4D-09C4EEAAF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Co-Occurring Conditions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E1A854-0EB4-46B0-7B5D-3C0E204A486F}"/>
              </a:ext>
            </a:extLst>
          </p:cNvPr>
          <p:cNvSpPr txBox="1"/>
          <p:nvPr/>
        </p:nvSpPr>
        <p:spPr>
          <a:xfrm>
            <a:off x="762000" y="2053395"/>
            <a:ext cx="105918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Autism spectrum disorder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Attention-deficit hyperactivity disorder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Impulse control disorder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Depression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Anxiety disorder</a:t>
            </a:r>
          </a:p>
        </p:txBody>
      </p:sp>
    </p:spTree>
    <p:extLst>
      <p:ext uri="{BB962C8B-B14F-4D97-AF65-F5344CB8AC3E}">
        <p14:creationId xmlns:p14="http://schemas.microsoft.com/office/powerpoint/2010/main" val="3646164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F0A6D-51F4-754E-BB4D-09C4EEAAF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Diagnostic Overshadowing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E1A854-0EB4-46B0-7B5D-3C0E204A486F}"/>
              </a:ext>
            </a:extLst>
          </p:cNvPr>
          <p:cNvSpPr txBox="1"/>
          <p:nvPr/>
        </p:nvSpPr>
        <p:spPr>
          <a:xfrm>
            <a:off x="762000" y="1582341"/>
            <a:ext cx="105918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Occurs when all the changed or unusual behaviors are attributed to the intellectual and/or developmental disability or, conversely,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Everything is attributed to a psychiatric disorder without due acknowledgement of the impact of one on the other.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4FB576D-02BA-0648-9D08-3EFCE569F26F}"/>
              </a:ext>
            </a:extLst>
          </p:cNvPr>
          <p:cNvSpPr txBox="1">
            <a:spLocks/>
          </p:cNvSpPr>
          <p:nvPr/>
        </p:nvSpPr>
        <p:spPr>
          <a:xfrm>
            <a:off x="762000" y="3583849"/>
            <a:ext cx="10591800" cy="64633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sz="4000" b="1" kern="1200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/>
              <a:t>Cloak of Competence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CFDB9D-65A8-7442-949F-AE964FE99C1A}"/>
              </a:ext>
            </a:extLst>
          </p:cNvPr>
          <p:cNvSpPr txBox="1"/>
          <p:nvPr/>
        </p:nvSpPr>
        <p:spPr>
          <a:xfrm>
            <a:off x="762000" y="4477364"/>
            <a:ext cx="105918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Occurs when a person with intellectual disability, because of some relatively good skills, gives the impression of greater understanding and functioning than are actually present.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194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F0A6D-51F4-754E-BB4D-09C4EEAAF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Overshadowing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E1A854-0EB4-46B0-7B5D-3C0E204A486F}"/>
              </a:ext>
            </a:extLst>
          </p:cNvPr>
          <p:cNvSpPr txBox="1"/>
          <p:nvPr/>
        </p:nvSpPr>
        <p:spPr>
          <a:xfrm>
            <a:off x="762000" y="1856661"/>
            <a:ext cx="105918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Studies show that </a:t>
            </a:r>
            <a:r>
              <a:rPr lang="en-US" sz="1800" b="1" u="sng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clinicians’ perceptions </a:t>
            </a:r>
            <a:r>
              <a:rPr lang="en-US" sz="18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of clients with ID affect three areas of diagnostics:</a:t>
            </a: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Severity</a:t>
            </a: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How severe the symptoms are.</a:t>
            </a: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Category/Diagnosis</a:t>
            </a: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 individual’s specific disorder.</a:t>
            </a: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Treatment</a:t>
            </a: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How the disorder should be treated.</a:t>
            </a: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The more severe the symptoms, the more likely a clinician is to provide a mental health diagnosis to an individual with an ID. Unfortunately, the </a:t>
            </a:r>
            <a:r>
              <a:rPr lang="en-US" dirty="0" err="1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underdiagnosis</a:t>
            </a:r>
            <a:r>
              <a:rPr lang="en-US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of mental health conditions often leads to the mistreatment (or nontreatment) of these conditions.</a:t>
            </a:r>
            <a:endParaRPr lang="en-US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751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F0A6D-51F4-754E-BB4D-09C4EEAAF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429094"/>
            <a:ext cx="10591800" cy="646332"/>
          </a:xfrm>
        </p:spPr>
        <p:txBody>
          <a:bodyPr/>
          <a:lstStyle/>
          <a:p>
            <a:r>
              <a:rPr lang="en-US" sz="3200" dirty="0"/>
              <a:t>Documented Factors Associated with Institutionalization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E1A854-0EB4-46B0-7B5D-3C0E204A486F}"/>
              </a:ext>
            </a:extLst>
          </p:cNvPr>
          <p:cNvSpPr txBox="1"/>
          <p:nvPr/>
        </p:nvSpPr>
        <p:spPr>
          <a:xfrm>
            <a:off x="510989" y="1582341"/>
            <a:ext cx="105918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Greater health and problem behaviors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10-20% of IDD show challenging behaviors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May be due to their health conditions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Lack of access planning and ongoing training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Limited information gathered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Limited information sharing across providers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Inadequate support -  limited number of service providers and services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Marginalized health population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Workforce shortage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Disability bias and misunderstanding of the rights and needs of IDD population</a:t>
            </a:r>
          </a:p>
        </p:txBody>
      </p:sp>
    </p:spTree>
    <p:extLst>
      <p:ext uri="{BB962C8B-B14F-4D97-AF65-F5344CB8AC3E}">
        <p14:creationId xmlns:p14="http://schemas.microsoft.com/office/powerpoint/2010/main" val="557280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F0A6D-51F4-754E-BB4D-09C4EEAAF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Disruptive Behaviors in I/DD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E1A854-0EB4-46B0-7B5D-3C0E204A486F}"/>
              </a:ext>
            </a:extLst>
          </p:cNvPr>
          <p:cNvSpPr txBox="1"/>
          <p:nvPr/>
        </p:nvSpPr>
        <p:spPr>
          <a:xfrm>
            <a:off x="762000" y="1856661"/>
            <a:ext cx="105918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cs typeface="Arial" panose="020B0604020202020204" pitchFamily="34" charset="0"/>
              </a:rPr>
              <a:t>Behavior disorders are frequent in individuals with I/DD.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cs typeface="Arial" panose="020B0604020202020204" pitchFamily="34" charset="0"/>
              </a:rPr>
              <a:t>Understanding the etiology of the behavior is important for identifying the appropriate treatment.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cs typeface="Arial" panose="020B0604020202020204" pitchFamily="34" charset="0"/>
              </a:rPr>
              <a:t>Medication may alleviate symptoms (e.g., aggression) while leaving the etiology undiagnosed.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  <a:cs typeface="Arial" panose="020B0604020202020204" pitchFamily="34" charset="0"/>
              </a:rPr>
              <a:t>Development of adaptive behaviors takes time, patience, consistency, </a:t>
            </a:r>
            <a:r>
              <a:rPr lang="en-US">
                <a:solidFill>
                  <a:schemeClr val="bg1"/>
                </a:solidFill>
                <a:cs typeface="Arial" panose="020B0604020202020204" pitchFamily="34" charset="0"/>
              </a:rPr>
              <a:t>and honesty</a:t>
            </a:r>
            <a:r>
              <a:rPr lang="en-US" dirty="0">
                <a:solidFill>
                  <a:schemeClr val="bg1"/>
                </a:solidFill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007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930B1-7229-1538-ACCF-3F82DF11F740}"/>
              </a:ext>
            </a:extLst>
          </p:cNvPr>
          <p:cNvSpPr txBox="1">
            <a:spLocks/>
          </p:cNvSpPr>
          <p:nvPr/>
        </p:nvSpPr>
        <p:spPr>
          <a:xfrm>
            <a:off x="1524000" y="2893880"/>
            <a:ext cx="9144000" cy="615553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WV ECHO Case Presentation</a:t>
            </a:r>
          </a:p>
        </p:txBody>
      </p:sp>
    </p:spTree>
    <p:extLst>
      <p:ext uri="{BB962C8B-B14F-4D97-AF65-F5344CB8AC3E}">
        <p14:creationId xmlns:p14="http://schemas.microsoft.com/office/powerpoint/2010/main" val="1275246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02AD8E-4C7C-4A1B-89B1-9A0997F4F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1"/>
            <a:ext cx="6477000" cy="1189038"/>
          </a:xfrm>
        </p:spPr>
        <p:txBody>
          <a:bodyPr/>
          <a:lstStyle/>
          <a:p>
            <a:r>
              <a:rPr lang="en-US" dirty="0"/>
              <a:t>Background on Case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D8AD90-DFCD-AEE9-33A5-C16EA62BAA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26-year-old male twins who are, on average, 6’2” tall and weighs 240 pounds.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Live with mother; uncle and aunt live two miles away.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Luke was diagnosed with intellectual disability; Carlos does not have an I/DD diagnosis.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Both men have been increasingly aggressive as they have grown older</a:t>
            </a:r>
          </a:p>
          <a:p>
            <a:pPr marL="514350" lvl="1" indent="-28575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Luke has caused major damage to his room and home and has started to bite more often.</a:t>
            </a:r>
          </a:p>
          <a:p>
            <a:pPr marL="514350" lvl="1" indent="-285750"/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Carlos is aggressive to others. </a:t>
            </a:r>
          </a:p>
        </p:txBody>
      </p:sp>
    </p:spTree>
    <p:extLst>
      <p:ext uri="{BB962C8B-B14F-4D97-AF65-F5344CB8AC3E}">
        <p14:creationId xmlns:p14="http://schemas.microsoft.com/office/powerpoint/2010/main" val="143066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BD88A-A853-38ED-F89A-F10AB7FFB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15962"/>
            <a:ext cx="6477000" cy="1189038"/>
          </a:xfrm>
        </p:spPr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694BF4-F78D-FAFF-3525-9792ABFEE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905000"/>
            <a:ext cx="6477000" cy="462851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Compare and contrast the considerations you would have for Luke and Carlos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What questions would you ask of the situation to better understand the situation?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What assessments would you conduct?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What treatment options would you suggest to Luke, Carlos, their mother, and family?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3A99E0B-8639-030B-FC07-58E3E220F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9035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7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F18C6B5-87AC-4DA5-94CA-6E092A6A0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06102"/>
            <a:ext cx="10591800" cy="64633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Primary Area of Concern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83BA68-AC11-123B-AEA5-E17D5EDD6014}"/>
              </a:ext>
            </a:extLst>
          </p:cNvPr>
          <p:cNvSpPr txBox="1"/>
          <p:nvPr/>
        </p:nvSpPr>
        <p:spPr>
          <a:xfrm>
            <a:off x="762000" y="1379094"/>
            <a:ext cx="101193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Etiology of aggression includes a number of medical, neurological, psychiatric and environmental factors: therefore, assessment and treatment must be multifaceted.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Is it planned or reactive aggression? Triggers for reactive aggressive behavior are pain or an inability to comprehend a minor event.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Treatment: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Behavior modification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Changing the settings that trigger the aggression, teaching an alternative, acceptable, behavior to serve the same communicative function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Pharmacological treatment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Only if the behavioral approach does not solve the problem should a pharmacological approach be considered.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222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F18C6B5-87AC-4DA5-94CA-6E092A6A0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06102"/>
            <a:ext cx="10591800" cy="64633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References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7A930A-F472-7944-8F80-A53E241EC26D}"/>
              </a:ext>
            </a:extLst>
          </p:cNvPr>
          <p:cNvSpPr txBox="1"/>
          <p:nvPr/>
        </p:nvSpPr>
        <p:spPr>
          <a:xfrm>
            <a:off x="762000" y="1371600"/>
            <a:ext cx="10591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Ageranioti</a:t>
            </a:r>
            <a:r>
              <a:rPr lang="en-US" dirty="0">
                <a:solidFill>
                  <a:schemeClr val="bg1"/>
                </a:solidFill>
              </a:rPr>
              <a:t>-Belanger S, Brunet S, Anjou G, Tellier G, Boivin J, Gauthier M. Behavior disorders in children with an intellectual disability. </a:t>
            </a:r>
            <a:r>
              <a:rPr lang="en-US" i="1" dirty="0" err="1">
                <a:solidFill>
                  <a:schemeClr val="bg1"/>
                </a:solidFill>
              </a:rPr>
              <a:t>Paediatr</a:t>
            </a:r>
            <a:r>
              <a:rPr lang="en-US" i="1" dirty="0">
                <a:solidFill>
                  <a:schemeClr val="bg1"/>
                </a:solidFill>
              </a:rPr>
              <a:t> Child Health.</a:t>
            </a:r>
            <a:r>
              <a:rPr lang="en-US" dirty="0">
                <a:solidFill>
                  <a:schemeClr val="bg1"/>
                </a:solidFill>
              </a:rPr>
              <a:t> 2012. </a:t>
            </a:r>
            <a:r>
              <a:rPr lang="en-US" i="1" dirty="0">
                <a:solidFill>
                  <a:schemeClr val="bg1"/>
                </a:solidFill>
              </a:rPr>
              <a:t>17(2): 84-88.</a:t>
            </a:r>
          </a:p>
          <a:p>
            <a:endParaRPr lang="en-US" i="1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American Academy of Pediatrics. (July 30, 2012). </a:t>
            </a:r>
            <a:r>
              <a:rPr lang="en-US" i="1" dirty="0">
                <a:solidFill>
                  <a:schemeClr val="bg1"/>
                </a:solidFill>
              </a:rPr>
              <a:t>Health issues: Outlook for children with intellectual disabilities</a:t>
            </a:r>
            <a:r>
              <a:rPr lang="en-US" dirty="0">
                <a:solidFill>
                  <a:schemeClr val="bg1"/>
                </a:solidFill>
              </a:rPr>
              <a:t>. Retrieved February 18, 2024, from</a:t>
            </a:r>
            <a:r>
              <a:rPr lang="en-US" dirty="0"/>
              <a:t> </a:t>
            </a:r>
            <a:r>
              <a:rPr lang="en-US" dirty="0">
                <a:hlinkClick r:id="rId3"/>
              </a:rPr>
              <a:t>http://www.healthychildren.org/English/health-issues/conditions/developmental-disabilities/Pages/Outlook-for-Children-with-Intellectual-Disabilities.aspx</a:t>
            </a:r>
            <a:r>
              <a:rPr lang="en-US" dirty="0"/>
              <a:t> </a:t>
            </a:r>
          </a:p>
          <a:p>
            <a:endParaRPr lang="en-US" i="1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Blasco</a:t>
            </a:r>
            <a:r>
              <a:rPr lang="en-US" dirty="0">
                <a:solidFill>
                  <a:schemeClr val="bg1"/>
                </a:solidFill>
              </a:rPr>
              <a:t> PA. Pitfalls in developmental diagnosis. </a:t>
            </a:r>
            <a:r>
              <a:rPr lang="en-US" dirty="0" err="1">
                <a:solidFill>
                  <a:schemeClr val="bg1"/>
                </a:solidFill>
              </a:rPr>
              <a:t>Pediatr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Clin</a:t>
            </a:r>
            <a:r>
              <a:rPr lang="en-US" dirty="0">
                <a:solidFill>
                  <a:schemeClr val="bg1"/>
                </a:solidFill>
              </a:rPr>
              <a:t> North Am. 1991 Dec;38(6):1425-38. </a:t>
            </a:r>
            <a:r>
              <a:rPr lang="en-US" dirty="0" err="1">
                <a:solidFill>
                  <a:schemeClr val="bg1"/>
                </a:solidFill>
              </a:rPr>
              <a:t>doi</a:t>
            </a:r>
            <a:r>
              <a:rPr lang="en-US" dirty="0">
                <a:solidFill>
                  <a:schemeClr val="bg1"/>
                </a:solidFill>
              </a:rPr>
              <a:t>: 10.1016/s0031-3955(16)38228-1. PMID: 1719470.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Brown KA, Parikh S, Patel DR. Understanding basic concepts of developmental diagnosis in children. </a:t>
            </a:r>
            <a:r>
              <a:rPr lang="en-US" i="1" dirty="0" err="1">
                <a:solidFill>
                  <a:schemeClr val="bg1"/>
                </a:solidFill>
              </a:rPr>
              <a:t>Transl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Pediatr</a:t>
            </a:r>
            <a:r>
              <a:rPr lang="en-US" i="1" dirty="0">
                <a:solidFill>
                  <a:schemeClr val="bg1"/>
                </a:solidFill>
              </a:rPr>
              <a:t>. 9(1): </a:t>
            </a:r>
            <a:r>
              <a:rPr lang="en-US" dirty="0">
                <a:solidFill>
                  <a:schemeClr val="bg1"/>
                </a:solidFill>
              </a:rPr>
              <a:t>S9-22.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Kishore MT, </a:t>
            </a:r>
            <a:r>
              <a:rPr lang="en-US" dirty="0" err="1">
                <a:solidFill>
                  <a:schemeClr val="bg1"/>
                </a:solidFill>
              </a:rPr>
              <a:t>Udipi</a:t>
            </a:r>
            <a:r>
              <a:rPr lang="en-US" dirty="0">
                <a:solidFill>
                  <a:schemeClr val="bg1"/>
                </a:solidFill>
              </a:rPr>
              <a:t> GA, </a:t>
            </a:r>
            <a:r>
              <a:rPr lang="en-US" dirty="0" err="1">
                <a:solidFill>
                  <a:schemeClr val="bg1"/>
                </a:solidFill>
              </a:rPr>
              <a:t>Seshardri</a:t>
            </a:r>
            <a:r>
              <a:rPr lang="en-US" dirty="0">
                <a:solidFill>
                  <a:schemeClr val="bg1"/>
                </a:solidFill>
              </a:rPr>
              <a:t> SP. Clinical practice guidelines for assessment and management of intellectual disability. </a:t>
            </a:r>
            <a:r>
              <a:rPr lang="en-US" i="1" dirty="0">
                <a:solidFill>
                  <a:schemeClr val="bg1"/>
                </a:solidFill>
              </a:rPr>
              <a:t>Indian J Psychiatry 61(2).</a:t>
            </a:r>
            <a:r>
              <a:rPr lang="en-US" dirty="0">
                <a:solidFill>
                  <a:schemeClr val="bg1"/>
                </a:solidFill>
              </a:rPr>
              <a:t> 2019. 194-210.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797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>
            <a:extLst>
              <a:ext uri="{FF2B5EF4-FFF2-40B4-BE49-F238E27FC236}">
                <a16:creationId xmlns:a16="http://schemas.microsoft.com/office/drawing/2014/main" id="{6D0CFBE2-FD7C-D64C-3AA0-F4A7FFEEA875}"/>
              </a:ext>
            </a:extLst>
          </p:cNvPr>
          <p:cNvSpPr txBox="1">
            <a:spLocks/>
          </p:cNvSpPr>
          <p:nvPr/>
        </p:nvSpPr>
        <p:spPr>
          <a:xfrm>
            <a:off x="1633182" y="2044005"/>
            <a:ext cx="9476096" cy="2769989"/>
          </a:xfrm>
          <a:prstGeom prst="rect">
            <a:avLst/>
          </a:prstGeom>
          <a:noFill/>
        </p:spPr>
        <p:txBody>
          <a:bodyPr wrap="square" lIns="0" tIns="0" rIns="0" bIns="0" anchor="b" anchorCtr="0">
            <a:spAutoFit/>
          </a:bodyPr>
          <a:lstStyle>
            <a:lvl1pPr algn="ctr" defTabSz="932742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000" b="1" i="0" kern="1200" cap="none" spc="-50" baseline="0" dirty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WV ECHO:</a:t>
            </a:r>
          </a:p>
          <a:p>
            <a:pPr fontAlgn="auto">
              <a:spcAft>
                <a:spcPts val="0"/>
              </a:spcAft>
            </a:pPr>
            <a:endParaRPr lang="en-US" sz="35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</a:pPr>
            <a:r>
              <a:rPr lang="en-US" sz="3500" b="0" dirty="0">
                <a:latin typeface="Arial" panose="020B0604020202020204" pitchFamily="34" charset="0"/>
                <a:cs typeface="Arial" panose="020B0604020202020204" pitchFamily="34" charset="0"/>
              </a:rPr>
              <a:t>Understanding and Addressing Increased Institutionalization of Individuals with Intellectual and/or Developmental Disabilities (I/DD)</a:t>
            </a:r>
          </a:p>
        </p:txBody>
      </p:sp>
    </p:spTree>
    <p:extLst>
      <p:ext uri="{BB962C8B-B14F-4D97-AF65-F5344CB8AC3E}">
        <p14:creationId xmlns:p14="http://schemas.microsoft.com/office/powerpoint/2010/main" val="80354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8FBE6B-DC67-4E64-80F4-CADE978D2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Session 2 Overview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1EEDD4-0767-32DC-6E28-533E492854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62000" y="1787857"/>
            <a:ext cx="10667999" cy="352112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Describe and illustrate how intellectual and/or developmental disability is measured.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Compare and analyze how different measures are associated with different approaches to treatment and perhaps different treatment outcomes.</a:t>
            </a:r>
          </a:p>
        </p:txBody>
      </p:sp>
    </p:spTree>
    <p:extLst>
      <p:ext uri="{BB962C8B-B14F-4D97-AF65-F5344CB8AC3E}">
        <p14:creationId xmlns:p14="http://schemas.microsoft.com/office/powerpoint/2010/main" val="295767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BDE771AD-7EEA-F649-D7DC-C3DB7F7D82E0}"/>
              </a:ext>
            </a:extLst>
          </p:cNvPr>
          <p:cNvSpPr txBox="1">
            <a:spLocks/>
          </p:cNvSpPr>
          <p:nvPr/>
        </p:nvSpPr>
        <p:spPr>
          <a:xfrm>
            <a:off x="1524000" y="2412055"/>
            <a:ext cx="9144000" cy="1655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David A. Clayman, Ph.D.</a:t>
            </a:r>
          </a:p>
          <a:p>
            <a:pPr marL="0" indent="0" fontAlgn="base"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&amp; Forensic Psychologist</a:t>
            </a:r>
          </a:p>
          <a:p>
            <a:pPr marL="0" indent="0" fontAlgn="base"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Clayman &amp; Associates,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pllc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spcAft>
                <a:spcPts val="0"/>
              </a:spcAft>
              <a:buNone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  - Dangerousness  Assessment Advisory Board and Multidisciplinary (Diversion) Study Group </a:t>
            </a:r>
          </a:p>
        </p:txBody>
      </p:sp>
    </p:spTree>
    <p:extLst>
      <p:ext uri="{BB962C8B-B14F-4D97-AF65-F5344CB8AC3E}">
        <p14:creationId xmlns:p14="http://schemas.microsoft.com/office/powerpoint/2010/main" val="2158737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CB864-7DB0-A8E8-BADC-F12DFE5E2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05A0748-8C6D-E0AD-D3BF-F17D01699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IDD – What might we be referring to?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596FA5-9204-7B41-9F98-F25810FC0583}"/>
              </a:ext>
            </a:extLst>
          </p:cNvPr>
          <p:cNvSpPr txBox="1"/>
          <p:nvPr/>
        </p:nvSpPr>
        <p:spPr>
          <a:xfrm>
            <a:off x="1089774" y="1620899"/>
            <a:ext cx="103327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chemeClr val="accent5">
                    <a:lumMod val="75000"/>
                  </a:schemeClr>
                </a:solidFill>
                <a:effectLst/>
                <a:latin typeface="Open Sans" panose="020B0606030504020204" pitchFamily="34" charset="0"/>
              </a:rPr>
              <a:t>IDDs are differences that are usually present at birth and that uniquely affect the trajectory of the individual’s physical, intellectual, and/or emotional development. Many of these conditions affect multiple body parts or systems. (NIH)</a:t>
            </a:r>
            <a:endParaRPr lang="en-US" sz="2000" b="1" i="0" dirty="0">
              <a:solidFill>
                <a:schemeClr val="accent5">
                  <a:lumMod val="75000"/>
                </a:schemeClr>
              </a:solidFill>
              <a:effectLst/>
              <a:cs typeface="Arial" panose="020B0604020202020204" pitchFamily="34" charset="0"/>
            </a:endParaRPr>
          </a:p>
          <a:p>
            <a:endParaRPr lang="en-US" sz="2000" b="1" i="0" dirty="0">
              <a:solidFill>
                <a:srgbClr val="111111"/>
              </a:solidFill>
              <a:effectLst/>
              <a:cs typeface="Arial" panose="020B0604020202020204" pitchFamily="34" charset="0"/>
            </a:endParaRPr>
          </a:p>
          <a:p>
            <a:r>
              <a:rPr lang="en-US" sz="2000" b="1" i="0" dirty="0">
                <a:solidFill>
                  <a:srgbClr val="111111"/>
                </a:solidFill>
                <a:effectLst/>
                <a:cs typeface="Arial" panose="020B0604020202020204" pitchFamily="34" charset="0"/>
              </a:rPr>
              <a:t>Most Commonly:</a:t>
            </a:r>
            <a:r>
              <a:rPr lang="en-US" sz="2000" i="0" dirty="0">
                <a:solidFill>
                  <a:srgbClr val="111111"/>
                </a:solidFill>
                <a:effectLst/>
                <a:cs typeface="Arial" panose="020B0604020202020204" pitchFamily="34" charset="0"/>
              </a:rPr>
              <a:t>]</a:t>
            </a:r>
          </a:p>
          <a:p>
            <a:r>
              <a:rPr lang="en-US" sz="2000" i="0" dirty="0">
                <a:solidFill>
                  <a:srgbClr val="111111"/>
                </a:solidFill>
                <a:effectLst/>
                <a:cs typeface="Arial" panose="020B0604020202020204" pitchFamily="34" charset="0"/>
              </a:rPr>
              <a:t>AUTISM SPECTRUM DISORDERS (ASDs). </a:t>
            </a:r>
          </a:p>
          <a:p>
            <a:r>
              <a:rPr lang="en-US" sz="2000" b="1" i="0" dirty="0">
                <a:solidFill>
                  <a:srgbClr val="111111"/>
                </a:solidFill>
                <a:effectLst/>
                <a:cs typeface="Arial" panose="020B0604020202020204" pitchFamily="34" charset="0"/>
              </a:rPr>
              <a:t>But possibly:</a:t>
            </a:r>
            <a:endParaRPr lang="en-US" sz="2000" b="1" dirty="0">
              <a:solidFill>
                <a:srgbClr val="111111"/>
              </a:solidFill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i="0" dirty="0">
                <a:solidFill>
                  <a:srgbClr val="111111"/>
                </a:solidFill>
                <a:effectLst/>
                <a:cs typeface="Arial" panose="020B0604020202020204" pitchFamily="34" charset="0"/>
              </a:rPr>
              <a:t>Cerebral palsy, 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i="0" dirty="0">
                <a:solidFill>
                  <a:srgbClr val="111111"/>
                </a:solidFill>
                <a:effectLst/>
                <a:cs typeface="Arial" panose="020B0604020202020204" pitchFamily="34" charset="0"/>
              </a:rPr>
              <a:t>Down syndrome, 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i="0" dirty="0">
                <a:solidFill>
                  <a:srgbClr val="111111"/>
                </a:solidFill>
                <a:effectLst/>
                <a:cs typeface="Arial" panose="020B0604020202020204" pitchFamily="34" charset="0"/>
              </a:rPr>
              <a:t>Fragile X syndrome,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11111"/>
                </a:solidFill>
                <a:cs typeface="Arial" panose="020B0604020202020204" pitchFamily="34" charset="0"/>
              </a:rPr>
              <a:t>FAS,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111111"/>
                </a:solidFill>
                <a:cs typeface="Arial" panose="020B0604020202020204" pitchFamily="34" charset="0"/>
              </a:rPr>
              <a:t>PKU,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i="0" dirty="0">
                <a:solidFill>
                  <a:srgbClr val="111111"/>
                </a:solidFill>
                <a:effectLst/>
                <a:cs typeface="Arial" panose="020B0604020202020204" pitchFamily="34" charset="0"/>
              </a:rPr>
              <a:t>Down Syndrome, etc. </a:t>
            </a:r>
            <a:endParaRPr lang="en-US" sz="20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810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CF8347-EF2E-5349-9397-4366B325F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Defining Criteria for Intellectual Disability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D1E182-7699-1F40-9E88-B26991B87D7C}"/>
              </a:ext>
            </a:extLst>
          </p:cNvPr>
          <p:cNvSpPr txBox="1"/>
          <p:nvPr/>
        </p:nvSpPr>
        <p:spPr>
          <a:xfrm>
            <a:off x="762000" y="1798320"/>
            <a:ext cx="103327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Intellectual Functioning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Condition characterized by significant limitations in </a:t>
            </a:r>
            <a:r>
              <a:rPr lang="en-US" b="1" dirty="0">
                <a:solidFill>
                  <a:schemeClr val="bg1"/>
                </a:solidFill>
              </a:rPr>
              <a:t>both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u="sng" dirty="0">
                <a:solidFill>
                  <a:schemeClr val="bg1"/>
                </a:solidFill>
              </a:rPr>
              <a:t>intellectual functioning </a:t>
            </a:r>
            <a:r>
              <a:rPr lang="en-US" dirty="0">
                <a:solidFill>
                  <a:schemeClr val="bg1"/>
                </a:solidFill>
              </a:rPr>
              <a:t>and </a:t>
            </a:r>
            <a:r>
              <a:rPr lang="en-US" u="sng" dirty="0">
                <a:solidFill>
                  <a:schemeClr val="bg1"/>
                </a:solidFill>
              </a:rPr>
              <a:t>adaptive behavior </a:t>
            </a:r>
            <a:r>
              <a:rPr lang="en-US" dirty="0">
                <a:solidFill>
                  <a:schemeClr val="bg1"/>
                </a:solidFill>
              </a:rPr>
              <a:t>that originates before the age of 22 years (AAIDD)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General mental capacity such as learning, reasoning, problem solving, and so 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IQ test score of around 70 or as high as 75 indicates a significant limitation in intellectual functioning.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  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 [NOTE: Preferable that severity levels are based adaptive functioning, not IQ scores because it is adaptive functioning that determines the level of support</a:t>
            </a:r>
            <a:r>
              <a:rPr lang="en-US" b="0" i="0" dirty="0">
                <a:solidFill>
                  <a:srgbClr val="333333"/>
                </a:solidFill>
                <a:effectLst/>
                <a:latin typeface="OpenSans"/>
              </a:rPr>
              <a:t> the person needs.]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979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CF8347-EF2E-5349-9397-4366B325F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Defining Criteria for Intellectual Disability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D1E182-7699-1F40-9E88-B26991B87D7C}"/>
              </a:ext>
            </a:extLst>
          </p:cNvPr>
          <p:cNvSpPr txBox="1"/>
          <p:nvPr/>
        </p:nvSpPr>
        <p:spPr>
          <a:xfrm>
            <a:off x="762000" y="1798320"/>
            <a:ext cx="103327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Adaptive Behavior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Collection of conceptual, social, and practical skills that are learned and performed by people in their everyday lives (AAIDD)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</a:rPr>
              <a:t>Conceptual skills</a:t>
            </a:r>
            <a:r>
              <a:rPr lang="en-US" dirty="0">
                <a:solidFill>
                  <a:schemeClr val="bg1"/>
                </a:solidFill>
              </a:rPr>
              <a:t>: language, literacy; money, time, and number concepts; self-direction;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</a:rPr>
              <a:t>Social skills:</a:t>
            </a:r>
            <a:r>
              <a:rPr lang="en-US" dirty="0">
                <a:solidFill>
                  <a:schemeClr val="bg1"/>
                </a:solidFill>
              </a:rPr>
              <a:t> interpersonal skills, social responsibility, self-esteem; ability to follow rules/obey laws and to avoid being victimized;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chemeClr val="bg1"/>
                </a:solidFill>
              </a:rPr>
              <a:t>Practical skills</a:t>
            </a:r>
            <a:r>
              <a:rPr lang="en-US" dirty="0">
                <a:solidFill>
                  <a:schemeClr val="bg1"/>
                </a:solidFill>
              </a:rPr>
              <a:t>: activities of daily living, occupational skills, healthcare, travel, schedules, safety, use of money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Standardized tests: IQ  Adaptive Behavior Assessment System or Vineland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92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CF8347-EF2E-5349-9397-4366B325F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Defining Criteria for Intellectual Disability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D1E182-7699-1F40-9E88-B26991B87D7C}"/>
              </a:ext>
            </a:extLst>
          </p:cNvPr>
          <p:cNvSpPr txBox="1"/>
          <p:nvPr/>
        </p:nvSpPr>
        <p:spPr>
          <a:xfrm>
            <a:off x="762000" y="1798320"/>
            <a:ext cx="103327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</a:rPr>
              <a:t>Additional Considerations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Community environment typical of the individual’s peers and culture.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Linguistic diversity and cultural differences in the way people communicate, move, and behave.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Limitations often coexist with strengths in a person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An individual’s level of life functioning will improve if appropriate, personalized supports are provided over a sustained period.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206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CF8347-EF2E-5349-9397-4366B325F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460" y="441644"/>
            <a:ext cx="10591800" cy="646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Defining Criteria for Developmental Disability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D1E182-7699-1F40-9E88-B26991B87D7C}"/>
              </a:ext>
            </a:extLst>
          </p:cNvPr>
          <p:cNvSpPr txBox="1"/>
          <p:nvPr/>
        </p:nvSpPr>
        <p:spPr>
          <a:xfrm>
            <a:off x="762000" y="2072640"/>
            <a:ext cx="103327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Group of conditions due to an impairment in physical, learning, language, or behavior areas.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Conditions begin during the developmental period, may impact day-to-day functioning, and usually last throughout a person’s lifetime.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Diagnosed when scores on an individually administered standardized achievement tests (in reading, mathematics, or written expression) are substantially below that expected for the child’s age, intelligence and education level.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432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15">
      <a:dk1>
        <a:sysClr val="windowText" lastClr="000000"/>
      </a:dk1>
      <a:lt1>
        <a:sysClr val="window" lastClr="FFFFFF"/>
      </a:lt1>
      <a:dk2>
        <a:srgbClr val="F36E36"/>
      </a:dk2>
      <a:lt2>
        <a:srgbClr val="E7E6E6"/>
      </a:lt2>
      <a:accent1>
        <a:srgbClr val="A31312"/>
      </a:accent1>
      <a:accent2>
        <a:srgbClr val="E7E6E6"/>
      </a:accent2>
      <a:accent3>
        <a:srgbClr val="FDB913"/>
      </a:accent3>
      <a:accent4>
        <a:srgbClr val="1E753B"/>
      </a:accent4>
      <a:accent5>
        <a:srgbClr val="067CA2"/>
      </a:accent5>
      <a:accent6>
        <a:srgbClr val="493456"/>
      </a:accent6>
      <a:hlink>
        <a:srgbClr val="067CA2"/>
      </a:hlink>
      <a:folHlink>
        <a:srgbClr val="886D93"/>
      </a:folHlink>
    </a:clrScheme>
    <a:fontScheme name="Custom 8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44967531_win32_mlw v2" id="{D6E82B91-6E0A-4ADE-ABDF-7A3107FF5DC0}" vid="{FDF63795-6842-4874-86B5-D3F4150A0B0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4" ma:contentTypeDescription="Create a new document." ma:contentTypeScope="" ma:versionID="2d714a3296df14eba7a100bb665443ca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49549bf45bfbbfb6cffed527380e77e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D97AF3-310A-4DBA-AAE4-E94EC92F74FE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230e9df3-be65-4c73-a93b-d1236ebd677e"/>
    <ds:schemaRef ds:uri="16c05727-aa75-4e4a-9b5f-8a80a1165891"/>
    <ds:schemaRef ds:uri="71af3243-3dd4-4a8d-8c0d-dd76da1f02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2509185-7C76-414A-B58D-FA547B6D6E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D17C5B-66E3-4784-8825-129A0E305F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2f988bf-86f1-41af-91ab-2d7cd011db47}" enabled="0" method="" siteId="{72f988bf-86f1-41af-91ab-2d7cd011db4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1444</Words>
  <Application>Microsoft Office PowerPoint</Application>
  <PresentationFormat>Widescreen</PresentationFormat>
  <Paragraphs>171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Open Sans</vt:lpstr>
      <vt:lpstr>OpenSans</vt:lpstr>
      <vt:lpstr>Wingdings</vt:lpstr>
      <vt:lpstr>Office Theme</vt:lpstr>
      <vt:lpstr>Project ECHO Series Session 2</vt:lpstr>
      <vt:lpstr>PowerPoint Presentation</vt:lpstr>
      <vt:lpstr>Session 2 Overview </vt:lpstr>
      <vt:lpstr>PowerPoint Presentation</vt:lpstr>
      <vt:lpstr>IDD – What might we be referring to?</vt:lpstr>
      <vt:lpstr>Defining Criteria for Intellectual Disability</vt:lpstr>
      <vt:lpstr>Defining Criteria for Intellectual Disability</vt:lpstr>
      <vt:lpstr>Defining Criteria for Intellectual Disability</vt:lpstr>
      <vt:lpstr>Defining Criteria for Developmental Disability</vt:lpstr>
      <vt:lpstr>Co-Occurring Conditions</vt:lpstr>
      <vt:lpstr>Diagnostic Overshadowing</vt:lpstr>
      <vt:lpstr>Overshadowing</vt:lpstr>
      <vt:lpstr>Documented Factors Associated with Institutionalization</vt:lpstr>
      <vt:lpstr>Disruptive Behaviors in I/DD</vt:lpstr>
      <vt:lpstr>PowerPoint Presentation</vt:lpstr>
      <vt:lpstr>Background on Case</vt:lpstr>
      <vt:lpstr>Questions</vt:lpstr>
      <vt:lpstr>Primary Area of Concern</vt:lpstr>
      <vt:lpstr>References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cp:lastPrinted>2023-10-10T21:38:31Z</cp:lastPrinted>
  <dcterms:created xsi:type="dcterms:W3CDTF">2022-05-06T06:19:48Z</dcterms:created>
  <dcterms:modified xsi:type="dcterms:W3CDTF">2024-02-20T21:39:17Z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